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2"/>
  </p:sldMasterIdLst>
  <p:notesMasterIdLst>
    <p:notesMasterId r:id="rId26"/>
  </p:notesMasterIdLst>
  <p:handoutMasterIdLst>
    <p:handoutMasterId r:id="rId27"/>
  </p:handoutMasterIdLst>
  <p:sldIdLst>
    <p:sldId id="274" r:id="rId3"/>
    <p:sldId id="276" r:id="rId4"/>
    <p:sldId id="425" r:id="rId5"/>
    <p:sldId id="406" r:id="rId6"/>
    <p:sldId id="407" r:id="rId7"/>
    <p:sldId id="408" r:id="rId8"/>
    <p:sldId id="409" r:id="rId9"/>
    <p:sldId id="410" r:id="rId10"/>
    <p:sldId id="412" r:id="rId11"/>
    <p:sldId id="413" r:id="rId12"/>
    <p:sldId id="414" r:id="rId13"/>
    <p:sldId id="415" r:id="rId14"/>
    <p:sldId id="416" r:id="rId15"/>
    <p:sldId id="417" r:id="rId16"/>
    <p:sldId id="418" r:id="rId17"/>
    <p:sldId id="419" r:id="rId18"/>
    <p:sldId id="420" r:id="rId19"/>
    <p:sldId id="421" r:id="rId20"/>
    <p:sldId id="422" r:id="rId21"/>
    <p:sldId id="423" r:id="rId22"/>
    <p:sldId id="424" r:id="rId23"/>
    <p:sldId id="401" r:id="rId24"/>
    <p:sldId id="405" r:id="rId25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709A2BE3-2D0E-4BDF-9E7B-B5B14B6C6981}">
          <p14:sldIdLst>
            <p14:sldId id="274"/>
            <p14:sldId id="276"/>
            <p14:sldId id="425"/>
          </p14:sldIdLst>
        </p14:section>
        <p14:section name="Course Overview" id="{91B4D171-E13C-4FEE-B30A-357F27338414}">
          <p14:sldIdLst>
            <p14:sldId id="406"/>
            <p14:sldId id="407"/>
            <p14:sldId id="408"/>
            <p14:sldId id="409"/>
            <p14:sldId id="410"/>
            <p14:sldId id="412"/>
            <p14:sldId id="413"/>
            <p14:sldId id="414"/>
            <p14:sldId id="415"/>
            <p14:sldId id="416"/>
            <p14:sldId id="417"/>
            <p14:sldId id="418"/>
            <p14:sldId id="419"/>
            <p14:sldId id="420"/>
            <p14:sldId id="421"/>
            <p14:sldId id="422"/>
            <p14:sldId id="423"/>
            <p14:sldId id="424"/>
          </p14:sldIdLst>
        </p14:section>
        <p14:section name="Conclusion" id="{10E03AB1-9AA8-4E86-9A64-D741901E50A2}">
          <p14:sldIdLst>
            <p14:sldId id="401"/>
            <p14:sldId id="40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0D9"/>
    <a:srgbClr val="FFA72A"/>
    <a:srgbClr val="F0F5FA"/>
    <a:srgbClr val="1A8AFA"/>
    <a:srgbClr val="0097CC"/>
    <a:srgbClr val="FDFFFF"/>
    <a:srgbClr val="603A14"/>
    <a:srgbClr val="E85C0E"/>
    <a:srgbClr val="BAB398"/>
    <a:srgbClr val="ADA485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368" autoAdjust="0"/>
    <p:restoredTop sz="94533" autoAdjust="0"/>
  </p:normalViewPr>
  <p:slideViewPr>
    <p:cSldViewPr>
      <p:cViewPr varScale="1">
        <p:scale>
          <a:sx n="74" d="100"/>
          <a:sy n="74" d="100"/>
        </p:scale>
        <p:origin x="360" y="60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microsoft.com/office/2015/10/relationships/revisionInfo" Target="revisionInfo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11/21/2017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11/21/2017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1515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7497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84907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97545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22036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22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45962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23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16301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acebook.com/SoftwareUniversity" TargetMode="External"/><Relationship Id="rId13" Type="http://schemas.openxmlformats.org/officeDocument/2006/relationships/image" Target="../media/image6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judge.softuni.bg/" TargetMode="External"/><Relationship Id="rId12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forum.softuni.bg/" TargetMode="External"/><Relationship Id="rId11" Type="http://schemas.openxmlformats.org/officeDocument/2006/relationships/hyperlink" Target="http://www.introprogramming.info/" TargetMode="External"/><Relationship Id="rId5" Type="http://schemas.openxmlformats.org/officeDocument/2006/relationships/hyperlink" Target="http://www.nakov.com/" TargetMode="External"/><Relationship Id="rId10" Type="http://schemas.openxmlformats.org/officeDocument/2006/relationships/hyperlink" Target="http://www.youtube.com/SoftwareUniversity" TargetMode="External"/><Relationship Id="rId4" Type="http://schemas.openxmlformats.org/officeDocument/2006/relationships/hyperlink" Target="http://softuni.org/" TargetMode="External"/><Relationship Id="rId9" Type="http://schemas.openxmlformats.org/officeDocument/2006/relationships/hyperlink" Target="https://twitter.com/softunibg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11/21/2017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1D88274-EADB-4D91-A3FA-46509D5A9E4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2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2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AA3D92-3261-477D-B938-027C7E7C28C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3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4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5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6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7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8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9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0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1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19" name="Rectangle 18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6600" b="1" kern="1200" noProof="0" dirty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Questions?</a:t>
            </a:r>
            <a:endParaRPr lang="en-US" sz="66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6A51476-2B36-4F63-93E5-C28847B41FA5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62F6090-8C0A-4DE2-B61B-6248FD7761C3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67714">
            <a:off x="504277" y="2018007"/>
            <a:ext cx="2849278" cy="3305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7996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11/21/2017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72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7.png"/><Relationship Id="rId10" Type="http://schemas.openxmlformats.org/officeDocument/2006/relationships/image" Target="../media/image11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softuni.bg/users/profile/show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jpeg"/><Relationship Id="rId7" Type="http://schemas.openxmlformats.org/officeDocument/2006/relationships/image" Target="../media/image43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5" Type="http://schemas.openxmlformats.org/officeDocument/2006/relationships/image" Target="../media/image41.pn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hyperlink" Target="https://softuni.bg/courses/angular-2-fundamentals" TargetMode="External"/><Relationship Id="rId7" Type="http://schemas.openxmlformats.org/officeDocument/2006/relationships/hyperlink" Target="https://www.facebook.com/groups/Angular2November2017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hyperlink" Target="https://softuni.bg/forum/categories/110/Angular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nodejs.org/en/download/" TargetMode="External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hyperlink" Target="https://jetbrains.com/webstorm/" TargetMode="External"/><Relationship Id="rId4" Type="http://schemas.openxmlformats.org/officeDocument/2006/relationships/hyperlink" Target="https://code.visualstudio.com/" TargetMode="Externa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hyperlink" Target="http://www.indeavr.com/" TargetMode="External"/><Relationship Id="rId13" Type="http://schemas.openxmlformats.org/officeDocument/2006/relationships/image" Target="../media/image58.png"/><Relationship Id="rId18" Type="http://schemas.openxmlformats.org/officeDocument/2006/relationships/hyperlink" Target="https://netpeak.net/" TargetMode="External"/><Relationship Id="rId3" Type="http://schemas.openxmlformats.org/officeDocument/2006/relationships/hyperlink" Target="https://softuni.bg/courses/" TargetMode="External"/><Relationship Id="rId7" Type="http://schemas.openxmlformats.org/officeDocument/2006/relationships/image" Target="../media/image55.png"/><Relationship Id="rId12" Type="http://schemas.openxmlformats.org/officeDocument/2006/relationships/hyperlink" Target="http://www.superhosting.bg/" TargetMode="External"/><Relationship Id="rId17" Type="http://schemas.openxmlformats.org/officeDocument/2006/relationships/image" Target="../media/image60.png"/><Relationship Id="rId2" Type="http://schemas.openxmlformats.org/officeDocument/2006/relationships/notesSlide" Target="../notesSlides/notesSlide6.xml"/><Relationship Id="rId16" Type="http://schemas.openxmlformats.org/officeDocument/2006/relationships/hyperlink" Target="http://www.softwaregroup-bg.com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smartit.bg/" TargetMode="External"/><Relationship Id="rId11" Type="http://schemas.openxmlformats.org/officeDocument/2006/relationships/image" Target="../media/image57.png"/><Relationship Id="rId5" Type="http://schemas.openxmlformats.org/officeDocument/2006/relationships/image" Target="../media/image54.png"/><Relationship Id="rId15" Type="http://schemas.openxmlformats.org/officeDocument/2006/relationships/image" Target="../media/image59.png"/><Relationship Id="rId10" Type="http://schemas.openxmlformats.org/officeDocument/2006/relationships/hyperlink" Target="http://www.infragistics.com/" TargetMode="External"/><Relationship Id="rId19" Type="http://schemas.openxmlformats.org/officeDocument/2006/relationships/image" Target="../media/image61.png"/><Relationship Id="rId4" Type="http://schemas.openxmlformats.org/officeDocument/2006/relationships/hyperlink" Target="http://xs-software.com/" TargetMode="External"/><Relationship Id="rId9" Type="http://schemas.openxmlformats.org/officeDocument/2006/relationships/image" Target="../media/image56.png"/><Relationship Id="rId14" Type="http://schemas.openxmlformats.org/officeDocument/2006/relationships/hyperlink" Target="http://www.telenor.bg/" TargetMode="Externa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hyperlink" Target="http://www.facebook.com/SoftwareUniversity" TargetMode="External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62.png"/><Relationship Id="rId12" Type="http://schemas.openxmlformats.org/officeDocument/2006/relationships/image" Target="../media/image6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65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64.png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6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trainings/1295/javascript-basics-january-2016" TargetMode="External"/><Relationship Id="rId2" Type="http://schemas.openxmlformats.org/officeDocument/2006/relationships/hyperlink" Target="https://softuni.bg/trainings/1271/web-fundamentals-html-css-november-2015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579812" y="457200"/>
            <a:ext cx="7910299" cy="1476352"/>
          </a:xfrm>
        </p:spPr>
        <p:txBody>
          <a:bodyPr/>
          <a:lstStyle/>
          <a:p>
            <a:r>
              <a:rPr lang="en-US" dirty="0"/>
              <a:t>Angular Fundamentals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579812" y="1965299"/>
            <a:ext cx="7910299" cy="131130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Course Overview,</a:t>
            </a:r>
          </a:p>
          <a:p>
            <a:r>
              <a:rPr lang="en-US" dirty="0"/>
              <a:t>Trainers, Evaluation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684212" y="4583300"/>
            <a:ext cx="3187613" cy="525135"/>
          </a:xfrm>
        </p:spPr>
        <p:txBody>
          <a:bodyPr/>
          <a:lstStyle/>
          <a:p>
            <a:r>
              <a:rPr lang="en-US" dirty="0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84213" y="5053199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684212" y="5499803"/>
            <a:ext cx="3187613" cy="363552"/>
          </a:xfrm>
        </p:spPr>
        <p:txBody>
          <a:bodyPr/>
          <a:lstStyle/>
          <a:p>
            <a:r>
              <a:rPr lang="en-US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684212" y="5840965"/>
            <a:ext cx="3187613" cy="331235"/>
          </a:xfrm>
        </p:spPr>
        <p:txBody>
          <a:bodyPr/>
          <a:lstStyle/>
          <a:p>
            <a:r>
              <a:rPr lang="en-US" dirty="0">
                <a:hlinkClick r:id="rId3"/>
              </a:rPr>
              <a:t>http://softuni.bg</a:t>
            </a:r>
            <a:endParaRPr lang="en-US" dirty="0"/>
          </a:p>
        </p:txBody>
      </p:sp>
      <p:pic>
        <p:nvPicPr>
          <p:cNvPr id="1028" name="Picture 4" title="CC-BY-NC-SA License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5783" y="3219091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sp>
        <p:nvSpPr>
          <p:cNvPr id="15" name="TextBox 14"/>
          <p:cNvSpPr txBox="1"/>
          <p:nvPr/>
        </p:nvSpPr>
        <p:spPr>
          <a:xfrm rot="576164">
            <a:off x="4872820" y="3807577"/>
            <a:ext cx="1982402" cy="7201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Angular</a:t>
            </a:r>
          </a:p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Development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C0D3D29C-BAF5-4006-8125-0CCBDDF50E6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430" y="2496257"/>
            <a:ext cx="2212117" cy="55174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9EDAB68-3787-4615-BBA2-C1A8F5FC8D56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50162" y="4191000"/>
            <a:ext cx="2253081" cy="24384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33" t="19144" r="33333" b="19178"/>
          <a:stretch/>
        </p:blipFill>
        <p:spPr>
          <a:xfrm>
            <a:off x="8664173" y="3514116"/>
            <a:ext cx="2674434" cy="2886684"/>
          </a:xfrm>
          <a:prstGeom prst="rect">
            <a:avLst/>
          </a:prstGeom>
        </p:spPr>
      </p:pic>
      <p:pic>
        <p:nvPicPr>
          <p:cNvPr id="20" name="Picture 2" descr="https://cdn0.iconfinder.com/data/icons/flatico/512/monitor_code__editor-512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44007">
            <a:off x="7513619" y="3576085"/>
            <a:ext cx="1329310" cy="1329308"/>
          </a:xfrm>
          <a:prstGeom prst="ellipse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http://icons.iconarchive.com/icons/iconshock/real-vista-data/256/objects-icon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9812" y="4770240"/>
            <a:ext cx="1813320" cy="1813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8266199" cy="5570355"/>
          </a:xfrm>
        </p:spPr>
        <p:txBody>
          <a:bodyPr>
            <a:normAutofit/>
          </a:bodyPr>
          <a:lstStyle/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</a:rPr>
              <a:t>Hristian Hristov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noProof="1"/>
              <a:t>Assistant Trainer @ Software University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noProof="1"/>
              <a:t>Passionate about JavaScript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noProof="1"/>
              <a:t>Freelance Web Developer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noProof="1"/>
              <a:t>Finished Train the Trainers with top results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Trainers Team (1)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81592" y="1645828"/>
            <a:ext cx="2804344" cy="2882046"/>
          </a:xfrm>
          <a:prstGeom prst="rect">
            <a:avLst/>
          </a:prstGeom>
          <a:ln>
            <a:solidFill>
              <a:schemeClr val="accent5">
                <a:lumMod val="20000"/>
                <a:lumOff val="80000"/>
                <a:alpha val="30000"/>
              </a:scheme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3784705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7284" y="4948085"/>
            <a:ext cx="10721128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/>
              <a:t>React.js Fundamentals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399533" y="5788744"/>
            <a:ext cx="9336630" cy="688256"/>
          </a:xfrm>
        </p:spPr>
        <p:txBody>
          <a:bodyPr/>
          <a:lstStyle/>
          <a:p>
            <a:r>
              <a:rPr lang="en-US" dirty="0"/>
              <a:t>Course Details and Schedule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6612" y="1760689"/>
            <a:ext cx="1929602" cy="1929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://kesypsy.web.auth.gr/images/icons/calendar-ic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3239" y="1760689"/>
            <a:ext cx="1927676" cy="1927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8854" y="877279"/>
            <a:ext cx="5541744" cy="3694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9695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47718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4000"/>
              </a:lnSpc>
            </a:pPr>
            <a:r>
              <a:rPr lang="en-US" dirty="0"/>
              <a:t>Lessons: ~ </a:t>
            </a:r>
            <a:r>
              <a:rPr lang="en-US" dirty="0">
                <a:solidFill>
                  <a:schemeClr val="accent1"/>
                </a:solidFill>
                <a:latin typeface="Consolas" pitchFamily="49" charset="0"/>
              </a:rPr>
              <a:t>20</a:t>
            </a:r>
            <a:r>
              <a:rPr lang="en-US" dirty="0">
                <a:solidFill>
                  <a:schemeClr val="accent1"/>
                </a:solidFill>
              </a:rPr>
              <a:t> hours </a:t>
            </a:r>
            <a:r>
              <a:rPr lang="en-US" dirty="0"/>
              <a:t>(onsite + YouTube videos)</a:t>
            </a:r>
          </a:p>
          <a:p>
            <a:pPr>
              <a:lnSpc>
                <a:spcPct val="114000"/>
              </a:lnSpc>
            </a:pPr>
            <a:r>
              <a:rPr lang="en-US" dirty="0"/>
              <a:t>Practical exercises (in class): ~ </a:t>
            </a:r>
            <a:r>
              <a:rPr lang="en-US" dirty="0">
                <a:solidFill>
                  <a:schemeClr val="accent1"/>
                </a:solidFill>
                <a:latin typeface="Consolas" pitchFamily="49" charset="0"/>
              </a:rPr>
              <a:t>40</a:t>
            </a:r>
            <a:r>
              <a:rPr lang="en-US" dirty="0">
                <a:solidFill>
                  <a:schemeClr val="accent1"/>
                </a:solidFill>
              </a:rPr>
              <a:t> hours</a:t>
            </a:r>
          </a:p>
          <a:p>
            <a:pPr>
              <a:lnSpc>
                <a:spcPct val="114000"/>
              </a:lnSpc>
            </a:pPr>
            <a:r>
              <a:rPr lang="en-US" dirty="0"/>
              <a:t>Homework: ~ </a:t>
            </a:r>
            <a:r>
              <a:rPr lang="en-US" dirty="0">
                <a:solidFill>
                  <a:schemeClr val="accent1"/>
                </a:solidFill>
              </a:rPr>
              <a:t>50 hours</a:t>
            </a:r>
          </a:p>
          <a:p>
            <a:pPr>
              <a:lnSpc>
                <a:spcPct val="114000"/>
              </a:lnSpc>
            </a:pPr>
            <a:r>
              <a:rPr lang="en-US" dirty="0"/>
              <a:t>Practical exam: 6 hours</a:t>
            </a:r>
          </a:p>
          <a:p>
            <a:pPr>
              <a:lnSpc>
                <a:spcPct val="114000"/>
              </a:lnSpc>
              <a:spcBef>
                <a:spcPts val="3000"/>
              </a:spcBef>
            </a:pPr>
            <a:r>
              <a:rPr lang="en-US" dirty="0"/>
              <a:t>Timeframe: Nov – Dec 2017</a:t>
            </a:r>
          </a:p>
          <a:p>
            <a:pPr>
              <a:lnSpc>
                <a:spcPct val="114000"/>
              </a:lnSpc>
            </a:pPr>
            <a:r>
              <a:rPr lang="en-US" dirty="0"/>
              <a:t>Project Defense: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15 Dec 2017</a:t>
            </a:r>
          </a:p>
        </p:txBody>
      </p:sp>
      <p:sp>
        <p:nvSpPr>
          <p:cNvPr id="47718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Training Duration and Schedule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319414" y="1472400"/>
            <a:ext cx="1727998" cy="17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9812" y="3578121"/>
            <a:ext cx="4005419" cy="267027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2090375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4864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US" dirty="0"/>
              <a:t>Why are the slides in English?</a:t>
            </a:r>
          </a:p>
          <a:p>
            <a:pPr lvl="1">
              <a:lnSpc>
                <a:spcPct val="12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English</a:t>
            </a:r>
            <a:r>
              <a:rPr lang="en-US" dirty="0"/>
              <a:t> is the native language</a:t>
            </a:r>
            <a:br>
              <a:rPr lang="en-US" dirty="0"/>
            </a:br>
            <a:r>
              <a:rPr lang="en-US" dirty="0"/>
              <a:t>of software engineering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Specific terminology should be in English</a:t>
            </a:r>
          </a:p>
          <a:p>
            <a:pPr lvl="2">
              <a:lnSpc>
                <a:spcPct val="120000"/>
              </a:lnSpc>
            </a:pPr>
            <a:r>
              <a:rPr lang="en-US" dirty="0"/>
              <a:t>Translations are inaccurate and funny</a:t>
            </a:r>
          </a:p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en-US" dirty="0"/>
              <a:t>Just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learn English</a:t>
            </a:r>
            <a:r>
              <a:rPr lang="en-US" dirty="0"/>
              <a:t>!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No excuses</a:t>
            </a:r>
          </a:p>
        </p:txBody>
      </p:sp>
      <p:sp>
        <p:nvSpPr>
          <p:cNvPr id="4864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English?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42012" y="4368745"/>
            <a:ext cx="2710200" cy="187965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794412" y="1371600"/>
            <a:ext cx="2481600" cy="248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1210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4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4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/>
              <a:t>Students can either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Take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RFID chip </a:t>
            </a:r>
            <a:r>
              <a:rPr lang="en-US" dirty="0"/>
              <a:t>from SoftUni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Or use their own chip / card</a:t>
            </a:r>
            <a:r>
              <a:rPr lang="bg-BG" dirty="0"/>
              <a:t> (125</a:t>
            </a:r>
            <a:r>
              <a:rPr lang="en-US" dirty="0"/>
              <a:t> KHz)</a:t>
            </a:r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/>
              <a:t>Register your chip number in your SoftUni profile: </a:t>
            </a:r>
            <a:r>
              <a:rPr lang="en-US" dirty="0">
                <a:hlinkClick r:id="rId2"/>
              </a:rPr>
              <a:t>https://softuni.bg/users/profile/show</a:t>
            </a:r>
            <a:endParaRPr lang="en-US" dirty="0"/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/>
              <a:t>Check-in at the reception every time</a:t>
            </a:r>
            <a:br>
              <a:rPr lang="bg-BG" dirty="0"/>
            </a:br>
            <a:r>
              <a:rPr lang="en-US" dirty="0"/>
              <a:t>when you come</a:t>
            </a:r>
            <a:r>
              <a:rPr lang="bg-BG" dirty="0"/>
              <a:t> </a:t>
            </a:r>
            <a:r>
              <a:rPr lang="en-US" dirty="0"/>
              <a:t>in SoftUni</a:t>
            </a:r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/>
              <a:t>See your last visits in your profile: </a:t>
            </a:r>
            <a:r>
              <a:rPr lang="en-US" dirty="0">
                <a:hlinkClick r:id="rId2"/>
              </a:rPr>
              <a:t>https://softuni.bg/users/profile/show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RFID Chip</a:t>
            </a:r>
          </a:p>
        </p:txBody>
      </p:sp>
      <p:pic>
        <p:nvPicPr>
          <p:cNvPr id="11" name="Picture 2" descr="http://www.robotshop.com/media/catalog/product/cache/1/image/515x515/9df78eab33525d08d6e5fb8d27136e95/p/a/parallax-125khz-rfid-tag-key-fob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2212" y="685800"/>
            <a:ext cx="2082394" cy="2082395"/>
          </a:xfrm>
          <a:prstGeom prst="roundRect">
            <a:avLst>
              <a:gd name="adj" fmla="val 1559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ttp://www.stronglink-rfid.com/image/readers/sl102a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6212" y="4114800"/>
            <a:ext cx="2265326" cy="2265326"/>
          </a:xfrm>
          <a:prstGeom prst="roundRect">
            <a:avLst>
              <a:gd name="adj" fmla="val 1559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3500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906256"/>
            <a:ext cx="8938472" cy="820600"/>
          </a:xfrm>
        </p:spPr>
        <p:txBody>
          <a:bodyPr/>
          <a:lstStyle/>
          <a:p>
            <a:r>
              <a:rPr lang="en-US" dirty="0"/>
              <a:t>React.js Fundamentals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446212" y="5792632"/>
            <a:ext cx="8938472" cy="688256"/>
          </a:xfrm>
        </p:spPr>
        <p:txBody>
          <a:bodyPr/>
          <a:lstStyle/>
          <a:p>
            <a:r>
              <a:rPr lang="en-US" dirty="0"/>
              <a:t>Evaluation Criteria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646612" y="609600"/>
            <a:ext cx="2819400" cy="399192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894" y="1824790"/>
            <a:ext cx="3539718" cy="274442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8" name="Picture 4" descr="http://www.nakov.com/wp-content/uploads/2014/05/image2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847012" y="2034103"/>
            <a:ext cx="3581400" cy="253789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41351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Final project – 90%</a:t>
            </a:r>
          </a:p>
          <a:p>
            <a:r>
              <a:rPr lang="en-US" dirty="0"/>
              <a:t>Exercise submissions – 10%</a:t>
            </a:r>
          </a:p>
          <a:p>
            <a:r>
              <a:rPr lang="en-US" dirty="0"/>
              <a:t>Presence in class – bonus up to 5%</a:t>
            </a:r>
          </a:p>
          <a:p>
            <a:r>
              <a:rPr lang="en-US" dirty="0"/>
              <a:t>Forum activity – bonus up to 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5</a:t>
            </a:r>
            <a:r>
              <a:rPr lang="en-US" dirty="0"/>
              <a:t>%</a:t>
            </a:r>
            <a:endParaRPr lang="bg-B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Scoring System for the Course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51812" y="4374708"/>
            <a:ext cx="3243214" cy="18162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151812" y="1447800"/>
            <a:ext cx="3243214" cy="229990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s://www.gladstonebrookes.co.uk/wp-content/uploads/2013/10/credit-score-ico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81864">
            <a:off x="2573863" y="4521272"/>
            <a:ext cx="2770844" cy="1511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97309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Your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exercises</a:t>
            </a:r>
            <a:r>
              <a:rPr lang="en-US" dirty="0"/>
              <a:t> are mainly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work in class</a:t>
            </a:r>
            <a:r>
              <a:rPr lang="en-US" dirty="0"/>
              <a:t>!</a:t>
            </a:r>
          </a:p>
          <a:p>
            <a:pPr lvl="1"/>
            <a:r>
              <a:rPr lang="en-US" dirty="0"/>
              <a:t>Lesson days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live workshop</a:t>
            </a:r>
          </a:p>
          <a:p>
            <a:pPr lvl="1"/>
            <a:r>
              <a:rPr lang="en-US" dirty="0"/>
              <a:t>Exercise days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only exercises</a:t>
            </a:r>
          </a:p>
          <a:p>
            <a:pPr>
              <a:spcBef>
                <a:spcPts val="1200"/>
              </a:spcBef>
            </a:pPr>
            <a:r>
              <a:rPr lang="en-US" dirty="0"/>
              <a:t>How to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submit</a:t>
            </a:r>
            <a:r>
              <a:rPr lang="en-US" dirty="0"/>
              <a:t> your homework?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en-US" dirty="0"/>
              <a:t>Uploaded in the course Web site</a:t>
            </a:r>
          </a:p>
          <a:p>
            <a:pPr>
              <a:spcBef>
                <a:spcPts val="1200"/>
              </a:spcBef>
            </a:pPr>
            <a:r>
              <a:rPr lang="en-US" dirty="0"/>
              <a:t>Homework assignments are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due in 1 week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After submission, </a:t>
            </a:r>
            <a:r>
              <a:rPr lang="en-US" dirty="0">
                <a:solidFill>
                  <a:schemeClr val="accent1"/>
                </a:solidFill>
              </a:rPr>
              <a:t>evaluate others' work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Assignments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531088" y="4343400"/>
            <a:ext cx="3049724" cy="194240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8988288" y="1371600"/>
            <a:ext cx="2135324" cy="2662128"/>
          </a:xfrm>
          <a:prstGeom prst="roundRect">
            <a:avLst>
              <a:gd name="adj" fmla="val 7491"/>
            </a:avLst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055416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2411" y="1900001"/>
            <a:ext cx="7086600" cy="820600"/>
          </a:xfrm>
        </p:spPr>
        <p:txBody>
          <a:bodyPr/>
          <a:lstStyle/>
          <a:p>
            <a:pPr algn="r"/>
            <a:r>
              <a:rPr lang="en-US" dirty="0"/>
              <a:t>Resources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1" y="2862680"/>
            <a:ext cx="7924800" cy="719034"/>
          </a:xfrm>
        </p:spPr>
        <p:txBody>
          <a:bodyPr/>
          <a:lstStyle/>
          <a:p>
            <a:pPr algn="r"/>
            <a:r>
              <a:rPr lang="en-US" dirty="0"/>
              <a:t>What We Need Additionally?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4211" y="3752788"/>
            <a:ext cx="3918458" cy="26000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84987" y="3757290"/>
            <a:ext cx="1724025" cy="259551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8962" y="1219200"/>
            <a:ext cx="1619250" cy="1619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51212" y="457200"/>
            <a:ext cx="1600199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308611" y="438149"/>
            <a:ext cx="9144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756411" y="609599"/>
            <a:ext cx="762000" cy="783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71678" y="3990601"/>
            <a:ext cx="1734266" cy="2124386"/>
          </a:xfrm>
          <a:prstGeom prst="rect">
            <a:avLst/>
          </a:prstGeom>
          <a:noFill/>
          <a:effectLst>
            <a:glow rad="127000">
              <a:schemeClr val="accent4">
                <a:lumMod val="60000"/>
                <a:lumOff val="40000"/>
                <a:alpha val="25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162075">
            <a:off x="2613517" y="867926"/>
            <a:ext cx="1297553" cy="1530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014468" y="3894912"/>
            <a:ext cx="2457888" cy="245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90012" y="1216553"/>
            <a:ext cx="2460668" cy="2422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2208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200"/>
              </a:spcBef>
              <a:spcAft>
                <a:spcPts val="1800"/>
              </a:spcAft>
            </a:pPr>
            <a:r>
              <a:rPr lang="en-US" dirty="0"/>
              <a:t>Official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web site</a:t>
            </a:r>
            <a:r>
              <a:rPr lang="en-US" dirty="0"/>
              <a:t>:</a:t>
            </a:r>
          </a:p>
          <a:p>
            <a:pPr>
              <a:spcBef>
                <a:spcPts val="1200"/>
              </a:spcBef>
              <a:spcAft>
                <a:spcPts val="1800"/>
              </a:spcAft>
            </a:pPr>
            <a:endParaRPr lang="en-US" sz="3200" dirty="0"/>
          </a:p>
          <a:p>
            <a:pPr>
              <a:spcBef>
                <a:spcPts val="1200"/>
              </a:spcBef>
              <a:spcAft>
                <a:spcPts val="1800"/>
              </a:spcAft>
            </a:pPr>
            <a:r>
              <a:rPr lang="en-US" sz="3200" dirty="0"/>
              <a:t>Official discussion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forum</a:t>
            </a:r>
            <a:r>
              <a:rPr lang="en-US" sz="3200" dirty="0"/>
              <a:t>:</a:t>
            </a:r>
          </a:p>
          <a:p>
            <a:pPr>
              <a:spcBef>
                <a:spcPts val="1200"/>
              </a:spcBef>
              <a:spcAft>
                <a:spcPts val="1800"/>
              </a:spcAft>
            </a:pPr>
            <a:endParaRPr lang="en-US" dirty="0"/>
          </a:p>
          <a:p>
            <a:pPr>
              <a:spcBef>
                <a:spcPts val="1200"/>
              </a:spcBef>
              <a:spcAft>
                <a:spcPts val="1800"/>
              </a:spcAft>
            </a:pPr>
            <a:r>
              <a:rPr lang="en-US" dirty="0"/>
              <a:t>Official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Facebook group</a:t>
            </a:r>
            <a:r>
              <a:rPr lang="en-US" dirty="0"/>
              <a:t>: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Web Site, Forum and FB Group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760412" y="1924966"/>
            <a:ext cx="8763000" cy="75329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  <a:hlinkClick r:id="rId3"/>
              </a:rPr>
              <a:t>softuni.bg/courses/angular-2-fundamentals</a:t>
            </a:r>
            <a:endParaRPr lang="en-US" sz="2800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760412" y="3694544"/>
            <a:ext cx="8763000" cy="75329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2800" b="1" noProof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4"/>
              </a:rPr>
              <a:t>softuni.bg/forum/categories/110/Angular</a:t>
            </a:r>
            <a:endParaRPr lang="en-US" sz="2800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36374" y="3159069"/>
            <a:ext cx="1468238" cy="14682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83044" y="1410856"/>
            <a:ext cx="1374490" cy="1374490"/>
          </a:xfrm>
          <a:prstGeom prst="rect">
            <a:avLst/>
          </a:prstGeom>
        </p:spPr>
      </p:pic>
      <p:sp>
        <p:nvSpPr>
          <p:cNvPr id="16" name="Rounded Rectangle 6"/>
          <p:cNvSpPr/>
          <p:nvPr/>
        </p:nvSpPr>
        <p:spPr>
          <a:xfrm>
            <a:off x="760412" y="5560288"/>
            <a:ext cx="8763000" cy="75329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  <a:hlinkClick r:id="rId7"/>
              </a:rPr>
              <a:t>fb.com/groups/Angular2November2017/</a:t>
            </a:r>
            <a:endParaRPr lang="en-US" sz="3200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1032" name="Picture 8" descr="Резултат с изображение за facebook icon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4175" y="4988165"/>
            <a:ext cx="1412635" cy="1412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1222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Course Objectives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Course Program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Trainers Team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Course Schedule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Exams and Evaluation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Learning Resources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5" name="Picture 4" descr="A drawing of a cartoon character&#10;&#10;Description generated with high confidence">
            <a:extLst>
              <a:ext uri="{FF2B5EF4-FFF2-40B4-BE49-F238E27FC236}">
                <a16:creationId xmlns:a16="http://schemas.microsoft.com/office/drawing/2014/main" id="{8A4321C1-0DAC-40C4-A4A0-54B7CB9291F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423072" y="1371600"/>
            <a:ext cx="3572162" cy="4385137"/>
          </a:xfrm>
          <a:prstGeom prst="rect">
            <a:avLst/>
          </a:prstGeom>
        </p:spPr>
      </p:pic>
      <p:pic>
        <p:nvPicPr>
          <p:cNvPr id="8" name="Picture 2" descr="http://www.graphicsfuel.com/wp-content/uploads/2012/07/books-icon-51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99932" y="1345276"/>
            <a:ext cx="2123280" cy="2123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3636" y="3509124"/>
            <a:ext cx="2035872" cy="203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lecture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slides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videos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homework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assignments</a:t>
            </a:r>
            <a:r>
              <a:rPr lang="en-US"/>
              <a:t>, 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projects</a:t>
            </a:r>
            <a:br>
              <a:rPr lang="en-US">
                <a:solidFill>
                  <a:schemeClr val="tx2">
                    <a:lumMod val="75000"/>
                  </a:schemeClr>
                </a:solidFill>
              </a:rPr>
            </a:br>
            <a:r>
              <a:rPr lang="en-US"/>
              <a:t>and </a:t>
            </a:r>
            <a:r>
              <a:rPr lang="en-US" dirty="0"/>
              <a:t>other resources are open content, available for free</a:t>
            </a:r>
          </a:p>
          <a:p>
            <a:pPr lvl="1"/>
            <a:r>
              <a:rPr lang="en-US" dirty="0"/>
              <a:t>Visit the course web site to access the course resources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Software Technologies Slides and Videos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75412" y="3429000"/>
            <a:ext cx="2736000" cy="27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>
            <a:off x="3625358" y="3371080"/>
            <a:ext cx="4818054" cy="29379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9412" y="3471369"/>
            <a:ext cx="2780017" cy="2737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0651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  <a:spcBef>
                <a:spcPts val="9000"/>
              </a:spcBef>
            </a:pPr>
            <a:r>
              <a:rPr lang="en-US" dirty="0">
                <a:solidFill>
                  <a:schemeClr val="accent1"/>
                </a:solidFill>
              </a:rPr>
              <a:t>Node.js </a:t>
            </a:r>
            <a:r>
              <a:rPr lang="en-US" dirty="0"/>
              <a:t>(Current Version)</a:t>
            </a:r>
          </a:p>
          <a:p>
            <a:pPr>
              <a:lnSpc>
                <a:spcPct val="110000"/>
              </a:lnSpc>
              <a:spcBef>
                <a:spcPts val="7800"/>
              </a:spcBef>
            </a:pPr>
            <a:r>
              <a:rPr lang="en-US" dirty="0"/>
              <a:t>Development Environment</a:t>
            </a:r>
          </a:p>
          <a:p>
            <a:pPr>
              <a:lnSpc>
                <a:spcPct val="110000"/>
              </a:lnSpc>
              <a:spcBef>
                <a:spcPts val="18600"/>
              </a:spcBef>
            </a:pPr>
            <a:r>
              <a:rPr lang="en-US" dirty="0"/>
              <a:t>Or an </a:t>
            </a:r>
            <a:r>
              <a:rPr lang="en-US" dirty="0">
                <a:solidFill>
                  <a:schemeClr val="accent1"/>
                </a:solidFill>
              </a:rPr>
              <a:t>IDE</a:t>
            </a:r>
            <a:r>
              <a:rPr lang="en-US" dirty="0"/>
              <a:t> of your choice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Recommended Software</a:t>
            </a:r>
          </a:p>
        </p:txBody>
      </p:sp>
      <p:sp>
        <p:nvSpPr>
          <p:cNvPr id="5" name="Rounded Rectangle 6"/>
          <p:cNvSpPr/>
          <p:nvPr/>
        </p:nvSpPr>
        <p:spPr>
          <a:xfrm>
            <a:off x="1141412" y="1916061"/>
            <a:ext cx="9906000" cy="731168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wrap="square" lIns="108000" tIns="108000" rIns="108000" bIns="108000" anchor="ctr">
            <a:spAutoFit/>
          </a:bodyPr>
          <a:lstStyle/>
          <a:p>
            <a:pPr algn="ctr"/>
            <a:r>
              <a:rPr lang="en-US" sz="3200" dirty="0">
                <a:hlinkClick r:id="rId3"/>
              </a:rPr>
              <a:t>https://nodejs.org/en/download/</a:t>
            </a:r>
            <a:endParaRPr lang="en-US" sz="3200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ounded Rectangle 6"/>
          <p:cNvSpPr/>
          <p:nvPr/>
        </p:nvSpPr>
        <p:spPr>
          <a:xfrm>
            <a:off x="1141412" y="5110515"/>
            <a:ext cx="4724400" cy="604485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wrap="square" lIns="108000" tIns="108000" rIns="108000" bIns="108000" anchor="ctr">
            <a:spAutoFit/>
          </a:bodyPr>
          <a:lstStyle/>
          <a:p>
            <a:pPr algn="ctr"/>
            <a:r>
              <a:rPr lang="en-US" dirty="0">
                <a:hlinkClick r:id="rId4"/>
              </a:rPr>
              <a:t>https://code.visualstudio.com/</a:t>
            </a:r>
            <a:endParaRPr lang="en-US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6323012" y="5110514"/>
            <a:ext cx="4724400" cy="604485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wrap="square" lIns="108000" tIns="108000" rIns="108000" bIns="108000" anchor="ctr">
            <a:spAutoFit/>
          </a:bodyPr>
          <a:lstStyle/>
          <a:p>
            <a:pPr algn="ctr"/>
            <a:r>
              <a:rPr lang="en-US" dirty="0">
                <a:hlinkClick r:id="rId5"/>
              </a:rPr>
              <a:t>https://jetbrains.com/webstorm/</a:t>
            </a:r>
            <a:endParaRPr lang="en-US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5396" y="3412169"/>
            <a:ext cx="1556432" cy="155643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6183" y="3507613"/>
            <a:ext cx="1478057" cy="1478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0356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Course Overview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https://softuni.bg/courses/</a:t>
            </a:r>
            <a:endParaRPr lang="en-US" dirty="0"/>
          </a:p>
        </p:txBody>
      </p:sp>
      <p:pic>
        <p:nvPicPr>
          <p:cNvPr id="13" name="Picture 12">
            <a:hlinkClick r:id="rId4"/>
          </p:cNvPr>
          <p:cNvPicPr>
            <a:picLocks noChangeAspect="1"/>
          </p:cNvPicPr>
          <p:nvPr/>
        </p:nvPicPr>
        <p:blipFill rotWithShape="1">
          <a:blip r:embed="rId5"/>
          <a:srcRect l="-16203" r="-16203"/>
          <a:stretch/>
        </p:blipFill>
        <p:spPr>
          <a:xfrm>
            <a:off x="303212" y="1246226"/>
            <a:ext cx="2763622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4" name="Picture 13">
            <a:hlinkClick r:id="rId6"/>
          </p:cNvPr>
          <p:cNvPicPr>
            <a:picLocks noChangeAspect="1"/>
          </p:cNvPicPr>
          <p:nvPr/>
        </p:nvPicPr>
        <p:blipFill rotWithShape="1">
          <a:blip r:embed="rId7"/>
          <a:srcRect l="-5908" r="-5908"/>
          <a:stretch/>
        </p:blipFill>
        <p:spPr>
          <a:xfrm>
            <a:off x="3787285" y="1254944"/>
            <a:ext cx="2763621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6" name="Picture 15">
            <a:hlinkClick r:id="rId8"/>
          </p:cNvPr>
          <p:cNvPicPr>
            <a:picLocks noChangeAspect="1"/>
          </p:cNvPicPr>
          <p:nvPr/>
        </p:nvPicPr>
        <p:blipFill rotWithShape="1">
          <a:blip r:embed="rId9"/>
          <a:srcRect l="-25003" r="-25003"/>
          <a:stretch/>
        </p:blipFill>
        <p:spPr>
          <a:xfrm>
            <a:off x="7271357" y="4002018"/>
            <a:ext cx="4614255" cy="949046"/>
          </a:xfrm>
          <a:prstGeom prst="roundRect">
            <a:avLst>
              <a:gd name="adj" fmla="val 2953"/>
            </a:avLst>
          </a:prstGeom>
          <a:solidFill>
            <a:schemeClr val="tx1"/>
          </a:solidFill>
        </p:spPr>
      </p:pic>
      <p:pic>
        <p:nvPicPr>
          <p:cNvPr id="17" name="Picture 16">
            <a:hlinkClick r:id="rId10"/>
          </p:cNvPr>
          <p:cNvPicPr>
            <a:picLocks noChangeAspect="1"/>
          </p:cNvPicPr>
          <p:nvPr/>
        </p:nvPicPr>
        <p:blipFill rotWithShape="1">
          <a:blip r:embed="rId11"/>
          <a:srcRect l="-705" r="-705"/>
          <a:stretch/>
        </p:blipFill>
        <p:spPr>
          <a:xfrm>
            <a:off x="7271357" y="5375554"/>
            <a:ext cx="4614255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8" name="Picture 17">
            <a:hlinkClick r:id="rId12"/>
          </p:cNvPr>
          <p:cNvPicPr>
            <a:picLocks noChangeAspect="1"/>
          </p:cNvPicPr>
          <p:nvPr/>
        </p:nvPicPr>
        <p:blipFill rotWithShape="1">
          <a:blip r:embed="rId13"/>
          <a:srcRect t="-66530" b="-59505"/>
          <a:stretch/>
        </p:blipFill>
        <p:spPr>
          <a:xfrm>
            <a:off x="7271357" y="2619763"/>
            <a:ext cx="4614255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0" name="Picture 19">
            <a:hlinkClick r:id="rId14"/>
          </p:cNvPr>
          <p:cNvPicPr>
            <a:picLocks noChangeAspect="1"/>
          </p:cNvPicPr>
          <p:nvPr/>
        </p:nvPicPr>
        <p:blipFill rotWithShape="1">
          <a:blip r:embed="rId15"/>
          <a:srcRect l="-14709" r="-14709"/>
          <a:stretch/>
        </p:blipFill>
        <p:spPr>
          <a:xfrm>
            <a:off x="303212" y="5375554"/>
            <a:ext cx="2763622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1" name="Picture 20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787284" y="5375554"/>
            <a:ext cx="2763622" cy="94904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 rotWithShape="1">
          <a:blip r:embed="rId19"/>
          <a:srcRect l="-9951" r="-9951"/>
          <a:stretch/>
        </p:blipFill>
        <p:spPr>
          <a:xfrm>
            <a:off x="7271357" y="1246226"/>
            <a:ext cx="4614254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35389283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3"/>
              </a:rPr>
              <a:t>softuni.bg</a:t>
            </a:r>
            <a:r>
              <a:rPr lang="en-US" sz="2900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Software University Foundation</a:t>
            </a:r>
            <a:endParaRPr lang="bg-BG" sz="3200" dirty="0"/>
          </a:p>
          <a:p>
            <a:pPr lvl="1">
              <a:lnSpc>
                <a:spcPct val="100000"/>
              </a:lnSpc>
            </a:pPr>
            <a:r>
              <a:rPr lang="en-US" sz="3000" noProof="1">
                <a:hlinkClick r:id="rId4"/>
              </a:rPr>
              <a:t>http://softuni.foundation/</a:t>
            </a:r>
            <a:endParaRPr lang="en-US" sz="30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</a:t>
            </a:r>
            <a:endParaRPr lang="bg-BG" noProof="1"/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>
                <a:hlinkClick r:id="rId6"/>
              </a:rPr>
              <a:t>forum.softuni.bg</a:t>
            </a:r>
            <a:endParaRPr lang="en-US" noProof="1"/>
          </a:p>
        </p:txBody>
      </p:sp>
      <p:pic>
        <p:nvPicPr>
          <p:cNvPr id="10" name="Picture 9">
            <a:hlinkClick r:id="rId4" tooltip="Software University Foundation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8485" y="3265920"/>
            <a:ext cx="1467096" cy="365922"/>
          </a:xfrm>
          <a:prstGeom prst="rect">
            <a:avLst/>
          </a:prstGeom>
        </p:spPr>
      </p:pic>
      <p:pic>
        <p:nvPicPr>
          <p:cNvPr id="11" name="Picture 4" descr="http://www.facebook.com/SoftwareUniversity" title="Software University @ Facebook">
            <a:hlinkClick r:id="rId8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4012240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6" tooltip="Software University Discussion Forum"/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410200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3"/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183" y="2727414"/>
            <a:ext cx="2746993" cy="3657600"/>
          </a:xfrm>
          <a:prstGeom prst="rect">
            <a:avLst/>
          </a:prstGeom>
        </p:spPr>
      </p:pic>
      <p:pic>
        <p:nvPicPr>
          <p:cNvPr id="16" name="Picture 15" descr="A picture containing clipart&#10;&#10;Description generated with very high confidence">
            <a:extLst>
              <a:ext uri="{FF2B5EF4-FFF2-40B4-BE49-F238E27FC236}">
                <a16:creationId xmlns:a16="http://schemas.microsoft.com/office/drawing/2014/main" id="{1D5EA20F-A08B-46D3-A0D8-2268395A0484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9444" y="1039681"/>
            <a:ext cx="1496137" cy="1845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867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14DD1E-5D91-48A3-AD6D-45FBA980D106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br>
              <a:rPr lang="en-US" sz="6000" b="1" dirty="0"/>
            </a:br>
            <a:r>
              <a:rPr lang="en-US" sz="11500" b="1" dirty="0"/>
              <a:t>#angular-</a:t>
            </a:r>
            <a:r>
              <a:rPr lang="en-US" sz="11500" b="1" dirty="0" err="1"/>
              <a:t>js</a:t>
            </a:r>
            <a:endParaRPr lang="en-US" sz="6000" b="1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Have a Question?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13583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3628" y="4871445"/>
            <a:ext cx="8938472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/>
              <a:t>Angular Fundamentals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583628" y="5712544"/>
            <a:ext cx="8938472" cy="688256"/>
          </a:xfrm>
        </p:spPr>
        <p:txBody>
          <a:bodyPr/>
          <a:lstStyle/>
          <a:p>
            <a:r>
              <a:rPr lang="en-US" dirty="0"/>
              <a:t>Course Objectives &amp; Program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5284" y="1529072"/>
            <a:ext cx="6238256" cy="3119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9454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8875799" cy="5570355"/>
          </a:xfrm>
        </p:spPr>
        <p:txBody>
          <a:bodyPr>
            <a:normAutofit/>
          </a:bodyPr>
          <a:lstStyle/>
          <a:p>
            <a:pPr>
              <a:lnSpc>
                <a:spcPct val="115000"/>
              </a:lnSpc>
            </a:pPr>
            <a:r>
              <a:rPr lang="en-US" dirty="0"/>
              <a:t>The </a:t>
            </a:r>
            <a:r>
              <a:rPr lang="en-US" dirty="0">
                <a:solidFill>
                  <a:schemeClr val="accent1"/>
                </a:solidFill>
              </a:rPr>
              <a:t>Angular Fundamentals </a:t>
            </a:r>
            <a:r>
              <a:rPr lang="en-US" dirty="0"/>
              <a:t>course provides</a:t>
            </a:r>
          </a:p>
          <a:p>
            <a:pPr lvl="1">
              <a:lnSpc>
                <a:spcPct val="115000"/>
              </a:lnSpc>
            </a:pPr>
            <a:r>
              <a:rPr lang="en-US" dirty="0"/>
              <a:t>Basic understanding of </a:t>
            </a:r>
            <a:r>
              <a:rPr lang="en-US" sz="3400" dirty="0">
                <a:solidFill>
                  <a:schemeClr val="accent1"/>
                </a:solidFill>
              </a:rPr>
              <a:t>TypeScript</a:t>
            </a:r>
            <a:r>
              <a:rPr lang="en-US" dirty="0"/>
              <a:t> and </a:t>
            </a:r>
            <a:r>
              <a:rPr lang="en-US" sz="3400" dirty="0">
                <a:solidFill>
                  <a:schemeClr val="accent1"/>
                </a:solidFill>
              </a:rPr>
              <a:t>Angular</a:t>
            </a:r>
          </a:p>
          <a:p>
            <a:pPr lvl="1">
              <a:lnSpc>
                <a:spcPct val="115000"/>
              </a:lnSpc>
            </a:pPr>
            <a:r>
              <a:rPr lang="en-US" dirty="0"/>
              <a:t>Covers </a:t>
            </a:r>
            <a:r>
              <a:rPr lang="en-US" sz="3400" dirty="0">
                <a:solidFill>
                  <a:schemeClr val="accent1"/>
                </a:solidFill>
              </a:rPr>
              <a:t>component-based</a:t>
            </a:r>
            <a:r>
              <a:rPr lang="en-US" dirty="0"/>
              <a:t> architecture</a:t>
            </a:r>
          </a:p>
          <a:p>
            <a:pPr lvl="1">
              <a:lnSpc>
                <a:spcPct val="115000"/>
              </a:lnSpc>
            </a:pPr>
            <a:r>
              <a:rPr lang="en-US" dirty="0"/>
              <a:t>Working with remote data using </a:t>
            </a:r>
            <a:r>
              <a:rPr lang="en-US" sz="3400" dirty="0">
                <a:solidFill>
                  <a:schemeClr val="accent1"/>
                </a:solidFill>
              </a:rPr>
              <a:t>RxJS</a:t>
            </a:r>
          </a:p>
          <a:p>
            <a:pPr>
              <a:lnSpc>
                <a:spcPct val="115000"/>
              </a:lnSpc>
            </a:pPr>
            <a:r>
              <a:rPr lang="en-US" dirty="0"/>
              <a:t>What is </a:t>
            </a:r>
            <a:r>
              <a:rPr lang="en-US" b="1" dirty="0">
                <a:solidFill>
                  <a:schemeClr val="accent1"/>
                </a:solidFill>
              </a:rPr>
              <a:t>NOT</a:t>
            </a:r>
            <a:r>
              <a:rPr lang="en-US" dirty="0">
                <a:solidFill>
                  <a:schemeClr val="accent1"/>
                </a:solidFill>
              </a:rPr>
              <a:t> covered</a:t>
            </a:r>
            <a:r>
              <a:rPr lang="en-US" dirty="0"/>
              <a:t>?</a:t>
            </a:r>
          </a:p>
          <a:p>
            <a:pPr lvl="1">
              <a:lnSpc>
                <a:spcPct val="115000"/>
              </a:lnSpc>
            </a:pPr>
            <a:r>
              <a:rPr lang="en-US" dirty="0"/>
              <a:t>JavaScript basics and syntax</a:t>
            </a:r>
          </a:p>
          <a:p>
            <a:pPr lvl="1">
              <a:lnSpc>
                <a:spcPct val="115000"/>
              </a:lnSpc>
            </a:pPr>
            <a:r>
              <a:rPr lang="en-US" dirty="0"/>
              <a:t>REST communication fundamentals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Objectives</a:t>
            </a:r>
          </a:p>
        </p:txBody>
      </p:sp>
      <p:pic>
        <p:nvPicPr>
          <p:cNvPr id="12" name="Picture 2" descr="Резултат с изображение за missing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2482" y="4598670"/>
            <a:ext cx="1573530" cy="1573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://icons.iconarchive.com/icons/iconshock/real-vista-data/256/objects-ic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1785" y="1295399"/>
            <a:ext cx="1376864" cy="1376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32866">
            <a:off x="9134559" y="2874626"/>
            <a:ext cx="1688398" cy="1688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886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The "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Angular Fundamentals</a:t>
            </a:r>
            <a:r>
              <a:rPr lang="en-US" dirty="0"/>
              <a:t>" course is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NOT for absolute beginners</a:t>
            </a:r>
          </a:p>
          <a:p>
            <a:pPr lvl="1"/>
            <a:r>
              <a:rPr lang="en-US" dirty="0"/>
              <a:t>Take the HTML &amp; JavaScript courses at SoftUni first</a:t>
            </a:r>
            <a:r>
              <a:rPr lang="bg-BG" dirty="0"/>
              <a:t>: </a:t>
            </a:r>
            <a:br>
              <a:rPr lang="en-US" dirty="0"/>
            </a:br>
            <a:r>
              <a:rPr lang="en-US" dirty="0">
                <a:hlinkClick r:id="rId2"/>
              </a:rPr>
              <a:t>https://softuni.bg/trainings/1271/web-fundamentals-html-css-november-2015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>
                <a:hlinkClick r:id="rId3"/>
              </a:rPr>
              <a:t>https://softuni.bg/trainings/1295/javascript-basics-january-2016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This course is OK for beginners, but requires previous coding skills</a:t>
            </a:r>
          </a:p>
          <a:p>
            <a:pPr>
              <a:spcBef>
                <a:spcPts val="1200"/>
              </a:spcBef>
            </a:pPr>
            <a:r>
              <a:rPr lang="en-US" dirty="0"/>
              <a:t>Requirements</a:t>
            </a:r>
          </a:p>
          <a:p>
            <a:pPr lvl="1"/>
            <a:r>
              <a:rPr lang="en-US" dirty="0"/>
              <a:t>HTML &amp; JS (ES 2016) coding skills – intermediate level</a:t>
            </a:r>
          </a:p>
          <a:p>
            <a:pPr lvl="1"/>
            <a:r>
              <a:rPr lang="en-US" dirty="0"/>
              <a:t>Computer English – entry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Warning: Not for Absolute Beginners</a:t>
            </a:r>
          </a:p>
        </p:txBody>
      </p:sp>
    </p:spTree>
    <p:extLst>
      <p:ext uri="{BB962C8B-B14F-4D97-AF65-F5344CB8AC3E}">
        <p14:creationId xmlns:p14="http://schemas.microsoft.com/office/powerpoint/2010/main" val="38353481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dirty="0"/>
              <a:t>Angular overview, TypeScript syntax, advantages</a:t>
            </a:r>
          </a:p>
          <a:p>
            <a:pPr>
              <a:lnSpc>
                <a:spcPct val="120000"/>
              </a:lnSpc>
            </a:pPr>
            <a:r>
              <a:rPr lang="en-US" dirty="0"/>
              <a:t>Components, data binding, lifecycle</a:t>
            </a:r>
          </a:p>
          <a:p>
            <a:pPr>
              <a:lnSpc>
                <a:spcPct val="120000"/>
              </a:lnSpc>
            </a:pPr>
            <a:r>
              <a:rPr lang="en-US" dirty="0"/>
              <a:t>Dependency injection, services</a:t>
            </a:r>
          </a:p>
          <a:p>
            <a:pPr>
              <a:lnSpc>
                <a:spcPct val="120000"/>
              </a:lnSpc>
            </a:pPr>
            <a:r>
              <a:rPr lang="en-US" dirty="0"/>
              <a:t>Modules, routing, single-page applications</a:t>
            </a:r>
          </a:p>
          <a:p>
            <a:pPr>
              <a:lnSpc>
                <a:spcPct val="120000"/>
              </a:lnSpc>
            </a:pPr>
            <a:r>
              <a:rPr lang="en-US" dirty="0"/>
              <a:t>Forms, two-way binding, directives</a:t>
            </a:r>
          </a:p>
          <a:p>
            <a:pPr>
              <a:lnSpc>
                <a:spcPct val="120000"/>
              </a:lnSpc>
            </a:pPr>
            <a:r>
              <a:rPr lang="en-US" dirty="0"/>
              <a:t>Best practices, project structure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Topics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25661">
            <a:off x="10020322" y="4992711"/>
            <a:ext cx="1251879" cy="1251879"/>
          </a:xfrm>
          <a:prstGeom prst="rect">
            <a:avLst/>
          </a:prstGeom>
        </p:spPr>
      </p:pic>
      <p:pic>
        <p:nvPicPr>
          <p:cNvPr id="9" name="Picture 2" descr="http://icons.iconarchive.com/icons/iconshock/real-vista-data/256/objects-ic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1785" y="1295399"/>
            <a:ext cx="1376864" cy="1376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32866">
            <a:off x="9273838" y="2980776"/>
            <a:ext cx="1688398" cy="1688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8814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626748" y="5580200"/>
            <a:ext cx="8938472" cy="820600"/>
          </a:xfrm>
        </p:spPr>
        <p:txBody>
          <a:bodyPr/>
          <a:lstStyle/>
          <a:p>
            <a:r>
              <a:rPr lang="en-US" dirty="0"/>
              <a:t>The Trainers Team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4561" y="914400"/>
            <a:ext cx="6242845" cy="4157832"/>
          </a:xfrm>
          <a:prstGeom prst="roundRect">
            <a:avLst>
              <a:gd name="adj" fmla="val 1547"/>
            </a:avLst>
          </a:prstGeom>
        </p:spPr>
      </p:pic>
    </p:spTree>
    <p:extLst>
      <p:ext uri="{BB962C8B-B14F-4D97-AF65-F5344CB8AC3E}">
        <p14:creationId xmlns:p14="http://schemas.microsoft.com/office/powerpoint/2010/main" val="22094249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8266199" cy="5570355"/>
          </a:xfrm>
        </p:spPr>
        <p:txBody>
          <a:bodyPr>
            <a:normAutofit/>
          </a:bodyPr>
          <a:lstStyle/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</a:rPr>
              <a:t>Kiril Kirilov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noProof="1"/>
              <a:t>Techinal Trainer @ Software University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noProof="1"/>
              <a:t>Involved with programming since 11</a:t>
            </a:r>
            <a:r>
              <a:rPr lang="en-US" sz="3200" baseline="30000" noProof="1"/>
              <a:t>th</a:t>
            </a:r>
            <a:r>
              <a:rPr lang="en-US" sz="3200" noProof="1"/>
              <a:t> grade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noProof="1"/>
              <a:t>Recently interested in web development with JavaScript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noProof="1"/>
              <a:t>Currently studying Math &amp; Informatics at the University of Sofia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Trainers Team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1592" y="1645828"/>
            <a:ext cx="2804344" cy="2804344"/>
          </a:xfrm>
          <a:prstGeom prst="rect">
            <a:avLst/>
          </a:prstGeom>
          <a:ln>
            <a:solidFill>
              <a:schemeClr val="accent5">
                <a:lumMod val="20000"/>
                <a:lumOff val="80000"/>
                <a:alpha val="30000"/>
              </a:scheme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1533685354"/>
      </p:ext>
    </p:extLst>
  </p:cSld>
  <p:clrMapOvr>
    <a:masterClrMapping/>
  </p:clrMapOvr>
</p:sld>
</file>

<file path=ppt/theme/theme1.xml><?xml version="1.0" encoding="utf-8"?>
<a:theme xmlns:a="http://schemas.openxmlformats.org/drawingml/2006/main" name="SoftUni 16x9">
  <a:themeElements>
    <a:clrScheme name="Custom 1">
      <a:dk1>
        <a:sysClr val="windowText" lastClr="000000"/>
      </a:dk1>
      <a:lt1>
        <a:sysClr val="window" lastClr="FFFFFF"/>
      </a:lt1>
      <a:dk2>
        <a:srgbClr val="D9D5C7"/>
      </a:dk2>
      <a:lt2>
        <a:srgbClr val="FBEEDC"/>
      </a:lt2>
      <a:accent1>
        <a:srgbClr val="F3BE60"/>
      </a:accent1>
      <a:accent2>
        <a:srgbClr val="00B050"/>
      </a:accent2>
      <a:accent3>
        <a:srgbClr val="3BABFF"/>
      </a:accent3>
      <a:accent4>
        <a:srgbClr val="7030A0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Software-University-Foundation</Template>
  <TotalTime>183</TotalTime>
  <Words>693</Words>
  <Application>Microsoft Office PowerPoint</Application>
  <PresentationFormat>Custom</PresentationFormat>
  <Paragraphs>158</Paragraphs>
  <Slides>23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Arial</vt:lpstr>
      <vt:lpstr>Calibri</vt:lpstr>
      <vt:lpstr>Consolas</vt:lpstr>
      <vt:lpstr>Wingdings</vt:lpstr>
      <vt:lpstr>Wingdings 2</vt:lpstr>
      <vt:lpstr>SoftUni 16x9</vt:lpstr>
      <vt:lpstr>Angular Fundamentals</vt:lpstr>
      <vt:lpstr>Table of Contents</vt:lpstr>
      <vt:lpstr>Have a Question?</vt:lpstr>
      <vt:lpstr>Angular Fundamentals</vt:lpstr>
      <vt:lpstr>Course Objectives</vt:lpstr>
      <vt:lpstr>Warning: Not for Absolute Beginners</vt:lpstr>
      <vt:lpstr>Course Topics</vt:lpstr>
      <vt:lpstr>The Trainers Team</vt:lpstr>
      <vt:lpstr>Trainers Team</vt:lpstr>
      <vt:lpstr>Trainers Team (1)</vt:lpstr>
      <vt:lpstr>React.js Fundamentals</vt:lpstr>
      <vt:lpstr>Training Duration and Schedule</vt:lpstr>
      <vt:lpstr>Why English?</vt:lpstr>
      <vt:lpstr>Your RFID Chip</vt:lpstr>
      <vt:lpstr>React.js Fundamentals</vt:lpstr>
      <vt:lpstr>Scoring System for the Course</vt:lpstr>
      <vt:lpstr>Homework Assignments</vt:lpstr>
      <vt:lpstr>Resources</vt:lpstr>
      <vt:lpstr>Course Web Site, Forum and FB Group</vt:lpstr>
      <vt:lpstr>The Software Technologies Slides and Videos</vt:lpstr>
      <vt:lpstr>Recommended Software</vt:lpstr>
      <vt:lpstr>Course Overview</vt:lpstr>
      <vt:lpstr>Trainings @ Software University (SoftUni)</vt:lpstr>
    </vt:vector>
  </TitlesOfParts>
  <Manager/>
  <Company>Software University (SoftUni)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Angular Course Overview</dc:title>
  <dc:subject>Software Development Course</dc:subject>
  <dc:creator>Software University Foundation</dc:creator>
  <cp:keywords>SoftUni, Software University, programming, software development, software engineering, course, javascript, react, redux, web</cp:keywords>
  <dc:description>Software University Foundation - http://softuni.foundation/</dc:description>
  <cp:lastModifiedBy>Viktor Kostadinov</cp:lastModifiedBy>
  <cp:revision>39</cp:revision>
  <dcterms:created xsi:type="dcterms:W3CDTF">2014-01-02T17:00:34Z</dcterms:created>
  <dcterms:modified xsi:type="dcterms:W3CDTF">2017-11-21T11:44:44Z</dcterms:modified>
  <cp:category>programming; computer programming; software development, javascript, web, react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